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888" r:id="rId1"/>
  </p:sldMasterIdLst>
  <p:sldIdLst>
    <p:sldId id="257" r:id="rId2"/>
    <p:sldId id="258" r:id="rId3"/>
    <p:sldId id="262" r:id="rId4"/>
    <p:sldId id="266" r:id="rId5"/>
    <p:sldId id="263" r:id="rId6"/>
    <p:sldId id="264" r:id="rId7"/>
    <p:sldId id="261" r:id="rId8"/>
    <p:sldId id="259" r:id="rId9"/>
    <p:sldId id="260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10" autoAdjust="0"/>
    <p:restoredTop sz="94660"/>
  </p:normalViewPr>
  <p:slideViewPr>
    <p:cSldViewPr snapToGrid="0">
      <p:cViewPr>
        <p:scale>
          <a:sx n="106" d="100"/>
          <a:sy n="106" d="100"/>
        </p:scale>
        <p:origin x="63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10/26/20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0448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10/26/20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7456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10/26/20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6352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10/26/20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3482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10/26/20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3231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10/26/20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157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10/26/20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87883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10/26/20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0592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10/26/20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571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EA474-078D-4E9B-9B14-09A87B19DC46}" type="datetime1">
              <a:rPr lang="en-US" smtClean="0"/>
              <a:t>10/26/20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6758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907D986-8816-4272-A432-0437A28A9828}" type="datetime1">
              <a:rPr lang="en-US" smtClean="0"/>
              <a:t>10/26/20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1204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6E202-B606-4609-B914-27C9371A1F6D}" type="datetime1">
              <a:rPr lang="en-US" smtClean="0"/>
              <a:t>10/26/20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0886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pxhere.com/en/photo/1558379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film-cinema-video-camera-1328405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2902889"/>
          </a:xfrm>
        </p:spPr>
        <p:txBody>
          <a:bodyPr>
            <a:normAutofit fontScale="90000"/>
          </a:bodyPr>
          <a:lstStyle/>
          <a:p>
            <a:r>
              <a:rPr lang="en-US" sz="3500" dirty="0"/>
              <a:t>Group 5						</a:t>
            </a:r>
            <a:br>
              <a:rPr lang="en-US" sz="8000" dirty="0"/>
            </a:br>
            <a:r>
              <a:rPr lang="en-US" sz="8000" dirty="0"/>
              <a:t>Movie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4" y="3668110"/>
            <a:ext cx="5774108" cy="240686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Manoj Kashyap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Sai Krishna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mogallapu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  <a:p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Katie </a:t>
            </a:r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Oertel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Inderdeep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Singh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4635315" cy="6074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7">
            <a:extLst>
              <a:ext uri="{FF2B5EF4-FFF2-40B4-BE49-F238E27FC236}">
                <a16:creationId xmlns:a16="http://schemas.microsoft.com/office/drawing/2014/main" id="{B5F9E98A-4FF4-43D6-9C48-6DF0E7F2D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07A636-DC99-4588-80C4-9E069B97C3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84CFD2-1B1A-4AE0-95FF-55171742B4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933" y="960241"/>
            <a:ext cx="6849699" cy="4203872"/>
          </a:xfrm>
        </p:spPr>
        <p:txBody>
          <a:bodyPr anchor="ctr">
            <a:normAutofit/>
          </a:bodyPr>
          <a:lstStyle/>
          <a:p>
            <a:pPr algn="r"/>
            <a:r>
              <a:rPr lang="en-US" sz="5400"/>
              <a:t>Questions?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F2BAA51-3181-4303-929A-FCD9C33F89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7685" y="1328764"/>
            <a:ext cx="0" cy="3466826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4ED6A5F-3B06-48C5-850F-8045C4DF69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9A60B9D-8DAC-4DA9-88DE-9911621A2B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4F1D0644-EDB0-439C-A184-DCB5B0617D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215768" y="1766228"/>
            <a:ext cx="3887847" cy="2591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8381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C69834E-5EEE-4D61-833E-0492889645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8E5D9BA-46E7-4BFA-9C74-75495BF6F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85765" y="1468464"/>
            <a:ext cx="3321751" cy="1873219"/>
          </a:xfrm>
        </p:spPr>
        <p:txBody>
          <a:bodyPr>
            <a:normAutofit/>
          </a:bodyPr>
          <a:lstStyle/>
          <a:p>
            <a:r>
              <a:rPr lang="en-US" sz="2800" cap="none" spc="-50" dirty="0"/>
              <a:t>TARGET AUDIENCE: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71407" y="3529160"/>
            <a:ext cx="3143604" cy="1613537"/>
          </a:xfrm>
        </p:spPr>
        <p:txBody>
          <a:bodyPr vert="horz" lIns="91440" tIns="91440" rIns="91440" bIns="91440" rtlCol="0" anchor="t">
            <a:normAutofit/>
          </a:bodyPr>
          <a:lstStyle/>
          <a:p>
            <a:r>
              <a:rPr lang="en-US" sz="2800" cap="none" spc="-50" dirty="0">
                <a:latin typeface="+mj-lt"/>
                <a:ea typeface="+mj-ea"/>
                <a:cs typeface="+mj-cs"/>
              </a:rPr>
              <a:t>Production Companies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BE4308E-D3C7-4FB9-928C-C0B7F62ECF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2237" y="482171"/>
            <a:ext cx="7560115" cy="5149101"/>
            <a:chOff x="7463258" y="583365"/>
            <a:chExt cx="7560115" cy="5181928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B033D76-5800-44B6-AFE9-EE2106935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22D6F85-FFBA-4F81-AEE5-AAA17CB7AA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593BD7A9-E27B-470D-A54C-D2939B5E2E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865" r="10599"/>
          <a:stretch/>
        </p:blipFill>
        <p:spPr>
          <a:xfrm>
            <a:off x="1271222" y="1116345"/>
            <a:ext cx="6282919" cy="3866172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8155E42-34DF-487F-9EE3-78A6093B3F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80960" y="3526496"/>
            <a:ext cx="284442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4C401D57-600A-4C91-AC9A-14CA1ED6F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12BDC66-00FA-4A3F-9BC7-BE05FF770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0712110-0BC1-4B31-B3BB-63B44222E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466B5F3-C053-4580-B04A-1EF949888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275676-0B11-4A57-9A45-2A83E90B877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452616" y="962902"/>
            <a:ext cx="4176384" cy="23808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4800" dirty="0"/>
              <a:t>Overview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A6123F2-4B61-414F-A7E5-5B7828EA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2617" y="3528543"/>
            <a:ext cx="417147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16360AA1-F20D-4753-ACFD-8E0D67FAEC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6084" y="800484"/>
            <a:ext cx="6653931" cy="517342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5CED634-E2D0-4AB7-96DD-816C9B52C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CDDCDFB-696D-4FDF-9B58-24F71B7C3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2178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275676-0B11-4A57-9A45-2A83E90B8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Questions: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60AC1-16E4-42F3-9D09-96F21773C4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10230804" cy="345061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500" dirty="0"/>
              <a:t> What is the highest performing/popular </a:t>
            </a:r>
            <a:r>
              <a:rPr lang="en-US" sz="2500" b="1" dirty="0"/>
              <a:t>genre </a:t>
            </a:r>
            <a:r>
              <a:rPr lang="en-US" sz="2500" dirty="0"/>
              <a:t>of movies and is there an ideal runtime?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500" dirty="0"/>
              <a:t>  Is there a certain </a:t>
            </a:r>
            <a:r>
              <a:rPr lang="en-US" sz="2500" b="1" dirty="0"/>
              <a:t>cast member </a:t>
            </a:r>
            <a:r>
              <a:rPr lang="en-US" sz="2500" dirty="0"/>
              <a:t>or </a:t>
            </a:r>
            <a:r>
              <a:rPr lang="en-US" sz="2500" b="1" dirty="0"/>
              <a:t>director</a:t>
            </a:r>
            <a:r>
              <a:rPr lang="en-US" sz="2500" dirty="0"/>
              <a:t> that brings in higher profits?</a:t>
            </a:r>
          </a:p>
          <a:p>
            <a:pPr>
              <a:buFont typeface="Wingdings,Sans-Serif" panose="05000000000000000000" pitchFamily="2" charset="2"/>
              <a:buChar char="Ø"/>
            </a:pPr>
            <a:r>
              <a:rPr lang="en-US" sz="2500" dirty="0"/>
              <a:t>  How’s the </a:t>
            </a:r>
            <a:r>
              <a:rPr lang="en-US" sz="2500" b="1" dirty="0"/>
              <a:t>financial growth </a:t>
            </a:r>
            <a:r>
              <a:rPr lang="en-US" sz="2500" dirty="0"/>
              <a:t>of the industry and is there an ideal time of year to release a movie?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045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209135A-7BE1-4E30-8EED-B699EC78B412}"/>
              </a:ext>
            </a:extLst>
          </p:cNvPr>
          <p:cNvSpPr txBox="1">
            <a:spLocks/>
          </p:cNvSpPr>
          <p:nvPr/>
        </p:nvSpPr>
        <p:spPr>
          <a:xfrm>
            <a:off x="213617" y="1199627"/>
            <a:ext cx="3706266" cy="4669466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A45D96-7C79-48D1-AFC0-97264DF6D5E0}"/>
              </a:ext>
            </a:extLst>
          </p:cNvPr>
          <p:cNvSpPr txBox="1"/>
          <p:nvPr/>
        </p:nvSpPr>
        <p:spPr>
          <a:xfrm rot="-10800000" flipV="1">
            <a:off x="118326" y="911963"/>
            <a:ext cx="3396343" cy="393954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u="sng" dirty="0"/>
              <a:t>Key Insights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Action,  Adventure, Drama and Comedy movies have the highest adjusted profit</a:t>
            </a:r>
          </a:p>
          <a:p>
            <a:endParaRPr lang="en-US" sz="2000" dirty="0"/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Comedy and Drama are the most commonly produced</a:t>
            </a:r>
          </a:p>
          <a:p>
            <a:pPr marL="285750" indent="-285750">
              <a:buFont typeface="Arial"/>
              <a:buChar char="•"/>
            </a:pPr>
            <a:endParaRPr lang="en-US" sz="2000" dirty="0"/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History &amp; War movies run longer on average</a:t>
            </a:r>
          </a:p>
          <a:p>
            <a:pPr marL="285750" indent="-285750">
              <a:buFont typeface="Arial"/>
              <a:buChar char="•"/>
            </a:pPr>
            <a:endParaRPr lang="en-US" sz="2000" dirty="0">
              <a:latin typeface="American Typewriter" panose="02090604020004020304" pitchFamily="18" charset="77"/>
            </a:endParaRPr>
          </a:p>
          <a:p>
            <a:pPr marL="285750" indent="-285750">
              <a:buFont typeface="Arial"/>
              <a:buChar char="•"/>
            </a:pPr>
            <a:endParaRPr lang="en-US" sz="2000" dirty="0">
              <a:latin typeface="American Typewriter" panose="02090604020004020304" pitchFamily="18" charset="77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9988D1-6BF1-4A4E-B0CE-71E212863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4072" y="0"/>
            <a:ext cx="85059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018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583A05A-0FF5-4579-A3D8-2D5A91D76AAC}"/>
              </a:ext>
            </a:extLst>
          </p:cNvPr>
          <p:cNvSpPr txBox="1"/>
          <p:nvPr/>
        </p:nvSpPr>
        <p:spPr>
          <a:xfrm rot="-10800000" flipV="1">
            <a:off x="118326" y="1065851"/>
            <a:ext cx="3396343" cy="36317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u="sng" dirty="0"/>
              <a:t>Key Insights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Most high performing actors are diverse, meaning they perform in many genres</a:t>
            </a:r>
          </a:p>
          <a:p>
            <a:endParaRPr lang="en-US" sz="2000" dirty="0"/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Interactive dashboards like this allow the user to drill down into an area of interest</a:t>
            </a:r>
          </a:p>
          <a:p>
            <a:pPr marL="285750" indent="-285750">
              <a:buFont typeface="Arial"/>
              <a:buChar char="•"/>
            </a:pPr>
            <a:endParaRPr lang="en-US" sz="2000" dirty="0">
              <a:latin typeface="American Typewriter" panose="02090604020004020304" pitchFamily="18" charset="77"/>
            </a:endParaRPr>
          </a:p>
          <a:p>
            <a:pPr marL="285750" indent="-285750">
              <a:buFont typeface="Arial"/>
              <a:buChar char="•"/>
            </a:pPr>
            <a:endParaRPr lang="en-US" sz="2000" dirty="0">
              <a:latin typeface="American Typewriter" panose="02090604020004020304" pitchFamily="18" charset="77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959CEE-A503-439F-B528-F721917E1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7607" y="0"/>
            <a:ext cx="85443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538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209135A-7BE1-4E30-8EED-B699EC78B412}"/>
              </a:ext>
            </a:extLst>
          </p:cNvPr>
          <p:cNvSpPr txBox="1">
            <a:spLocks/>
          </p:cNvSpPr>
          <p:nvPr/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172C745-8358-41F5-9551-FA1967DFA054}"/>
              </a:ext>
            </a:extLst>
          </p:cNvPr>
          <p:cNvSpPr txBox="1"/>
          <p:nvPr/>
        </p:nvSpPr>
        <p:spPr>
          <a:xfrm rot="-10800000" flipV="1">
            <a:off x="0" y="997566"/>
            <a:ext cx="3392904" cy="48628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b="1" u="sng" dirty="0"/>
              <a:t>Key Insights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In 2014 there was a record number of 51 movies that made a profit over $100M</a:t>
            </a:r>
          </a:p>
          <a:p>
            <a:endParaRPr lang="en-US" sz="2000" dirty="0"/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The industry is growing strong, as shown by the average revenue outpacing the rate of average budget</a:t>
            </a:r>
          </a:p>
          <a:p>
            <a:pPr marL="285750" indent="-285750">
              <a:buFont typeface="Arial"/>
              <a:buChar char="•"/>
            </a:pPr>
            <a:endParaRPr lang="en-US" sz="2000" dirty="0"/>
          </a:p>
          <a:p>
            <a:pPr marL="285750" indent="-285750">
              <a:buFont typeface="Arial"/>
              <a:buChar char="•"/>
            </a:pPr>
            <a:r>
              <a:rPr lang="en-US" sz="2000" dirty="0"/>
              <a:t>Fewer movies released in June and December yet highest revenue</a:t>
            </a:r>
          </a:p>
          <a:p>
            <a:pPr marL="285750" indent="-285750">
              <a:buFont typeface="Arial"/>
              <a:buChar char="•"/>
            </a:pPr>
            <a:endParaRPr lang="en-US" sz="2000" dirty="0">
              <a:latin typeface="American Typewriter" panose="02090604020004020304" pitchFamily="18" charset="77"/>
            </a:endParaRPr>
          </a:p>
          <a:p>
            <a:pPr marL="285750" indent="-285750">
              <a:buFont typeface="Arial"/>
              <a:buChar char="•"/>
            </a:pPr>
            <a:endParaRPr lang="en-US" sz="2000" dirty="0">
              <a:latin typeface="American Typewriter" panose="02090604020004020304" pitchFamily="18" charset="77"/>
            </a:endParaRPr>
          </a:p>
        </p:txBody>
      </p:sp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F8E6DF20-99D7-2E4A-B257-561823838C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0" y="0"/>
            <a:ext cx="8915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905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56" name="Rectangle 55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275676-0B11-4A57-9A45-2A83E90B8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100"/>
              <a:t>Top Competitors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62" name="Group 61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hart, bubble chart&#10;&#10;Description automatically generated">
            <a:extLst>
              <a:ext uri="{FF2B5EF4-FFF2-40B4-BE49-F238E27FC236}">
                <a16:creationId xmlns:a16="http://schemas.microsoft.com/office/drawing/2014/main" id="{3A78FE41-2A68-C649-BF38-112706A96F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6896" y="1116345"/>
            <a:ext cx="6185875" cy="3866172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0894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4C12901-9FCC-461E-A64A-89B4791235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F63C748C-967B-4A7B-A90F-3EDD0F485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0143637-4934-44E4-B909-BAF1E7B27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4062127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84CFD2-1B1A-4AE0-95FF-55171742B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683" y="1240076"/>
            <a:ext cx="2727813" cy="45845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000" b="0" i="0" kern="1200" cap="all" dirty="0">
                <a:solidFill>
                  <a:srgbClr val="FFFFFF"/>
                </a:solidFill>
                <a:effectLst/>
                <a:latin typeface="+mj-lt"/>
                <a:ea typeface="+mj-ea"/>
                <a:cs typeface="+mj-cs"/>
              </a:rPr>
              <a:t>Conclusion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B2F9B4-8E15-4C18-8E73-B20CFBFB1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5594" y="1240077"/>
            <a:ext cx="6034827" cy="49164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Know what kind of movie you want to produce</a:t>
            </a:r>
          </a:p>
          <a:p>
            <a:r>
              <a:rPr lang="en-US" dirty="0"/>
              <a:t>Book call sheets of good directors and cast members</a:t>
            </a:r>
          </a:p>
          <a:p>
            <a:r>
              <a:rPr lang="en-US" dirty="0"/>
              <a:t>Produce a great movie, you are about to make your mark in the industry with record profits</a:t>
            </a:r>
          </a:p>
        </p:txBody>
      </p:sp>
    </p:spTree>
    <p:extLst>
      <p:ext uri="{BB962C8B-B14F-4D97-AF65-F5344CB8AC3E}">
        <p14:creationId xmlns:p14="http://schemas.microsoft.com/office/powerpoint/2010/main" val="5229683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234</Words>
  <Application>Microsoft Macintosh PowerPoint</Application>
  <PresentationFormat>Widescreen</PresentationFormat>
  <Paragraphs>34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American Typewriter</vt:lpstr>
      <vt:lpstr>Arial</vt:lpstr>
      <vt:lpstr>Calibri</vt:lpstr>
      <vt:lpstr>Gill Sans MT</vt:lpstr>
      <vt:lpstr>Wingdings</vt:lpstr>
      <vt:lpstr>Wingdings,Sans-Serif</vt:lpstr>
      <vt:lpstr>Gallery</vt:lpstr>
      <vt:lpstr>Group 5       Movie Analysis</vt:lpstr>
      <vt:lpstr>TARGET AUDIENCE:</vt:lpstr>
      <vt:lpstr>Overview</vt:lpstr>
      <vt:lpstr>Top Questions:</vt:lpstr>
      <vt:lpstr>PowerPoint Presentation</vt:lpstr>
      <vt:lpstr>PowerPoint Presentation</vt:lpstr>
      <vt:lpstr>PowerPoint Presentation</vt:lpstr>
      <vt:lpstr>Top Competitors</vt:lpstr>
      <vt:lpstr>Conclusion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Manoj Kashyap</dc:creator>
  <cp:lastModifiedBy/>
  <cp:revision>1</cp:revision>
  <dcterms:created xsi:type="dcterms:W3CDTF">2020-10-26T05:23:09Z</dcterms:created>
  <dcterms:modified xsi:type="dcterms:W3CDTF">2020-10-26T05:23:25Z</dcterms:modified>
</cp:coreProperties>
</file>

<file path=docProps/thumbnail.jpeg>
</file>